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79" r:id="rId7"/>
    <p:sldId id="277" r:id="rId8"/>
    <p:sldId id="263" r:id="rId9"/>
    <p:sldId id="264" r:id="rId10"/>
    <p:sldId id="275" r:id="rId11"/>
    <p:sldId id="283" r:id="rId12"/>
    <p:sldId id="284" r:id="rId13"/>
    <p:sldId id="285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8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3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F76C-25B0-46B8-8E6B-90ABE7DB4B93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1689-966B-43BD-BB9F-E74B8BCAF0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мпьютерная зависимость у подростко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2204864"/>
            <a:ext cx="585791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854" y="1846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002060"/>
                </a:solidFill>
                <a:latin typeface="Arno Pro Display" pitchFamily="18" charset="0"/>
              </a:rPr>
              <a:t/>
            </a:r>
            <a:br>
              <a:rPr lang="ru-RU" sz="5300" dirty="0" smtClean="0">
                <a:solidFill>
                  <a:srgbClr val="002060"/>
                </a:solidFill>
                <a:latin typeface="Arno Pro Display" pitchFamily="18" charset="0"/>
              </a:rPr>
            </a:br>
            <a:r>
              <a:rPr lang="ru-RU" sz="5300" dirty="0">
                <a:solidFill>
                  <a:srgbClr val="002060"/>
                </a:solidFill>
                <a:latin typeface="Arno Pro Display" pitchFamily="18" charset="0"/>
              </a:rPr>
              <a:t/>
            </a:r>
            <a:br>
              <a:rPr lang="ru-RU" sz="5300" dirty="0">
                <a:solidFill>
                  <a:srgbClr val="002060"/>
                </a:solidFill>
                <a:latin typeface="Arno Pro Display" pitchFamily="18" charset="0"/>
              </a:rPr>
            </a:br>
            <a:r>
              <a:rPr lang="ru-RU" sz="5300" dirty="0" smtClean="0">
                <a:solidFill>
                  <a:srgbClr val="002060"/>
                </a:solidFill>
                <a:latin typeface="Arno Pro Display" pitchFamily="18" charset="0"/>
              </a:rPr>
              <a:t>«</a:t>
            </a:r>
            <a:r>
              <a:rPr lang="ru-RU" sz="5300" dirty="0">
                <a:solidFill>
                  <a:srgbClr val="002060"/>
                </a:solidFill>
                <a:latin typeface="Arno Pro Display" pitchFamily="18" charset="0"/>
              </a:rPr>
              <a:t>Профилактика игровой и </a:t>
            </a:r>
            <a:r>
              <a:rPr lang="ru-RU" sz="5300" dirty="0" err="1">
                <a:solidFill>
                  <a:srgbClr val="002060"/>
                </a:solidFill>
                <a:latin typeface="Arno Pro Display" pitchFamily="18" charset="0"/>
              </a:rPr>
              <a:t>медиазависимости</a:t>
            </a:r>
            <a:r>
              <a:rPr lang="ru-RU" sz="5300" dirty="0">
                <a:solidFill>
                  <a:srgbClr val="002060"/>
                </a:solidFill>
                <a:latin typeface="Arno Pro Display" pitchFamily="18" charset="0"/>
              </a:rPr>
              <a:t> </a:t>
            </a:r>
            <a:r>
              <a:rPr lang="ru-RU" sz="5300" dirty="0">
                <a:solidFill>
                  <a:srgbClr val="002060"/>
                </a:solidFill>
                <a:latin typeface="Arno Pro Display" pitchFamily="18" charset="0"/>
              </a:rPr>
              <a:t>обучающихся</a:t>
            </a:r>
            <a:r>
              <a:rPr lang="ru-RU" sz="5300" dirty="0">
                <a:solidFill>
                  <a:srgbClr val="002060"/>
                </a:solidFill>
                <a:latin typeface="Arno Pro Display" pitchFamily="18" charset="0"/>
              </a:rPr>
              <a:t>»</a:t>
            </a:r>
            <a:r>
              <a:rPr lang="en-US" sz="5300" dirty="0" smtClean="0">
                <a:solidFill>
                  <a:srgbClr val="002060"/>
                </a:solidFill>
                <a:latin typeface="Arno Pro Display" pitchFamily="18" charset="0"/>
              </a:rPr>
              <a:t/>
            </a:r>
            <a:br>
              <a:rPr lang="en-US" sz="5300" dirty="0" smtClean="0">
                <a:solidFill>
                  <a:srgbClr val="002060"/>
                </a:solidFill>
                <a:latin typeface="Arno Pro Display" pitchFamily="18" charset="0"/>
              </a:rPr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358246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повсеместно признается крайне важным моментом развития, как отдельного человека, так и человеческих сообществ.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Существуют методики, с помощью которых можно определить, является ли увлечение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Интернет-играми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невинными или это уже зависимость.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Одной из наименее ясных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принципиальная возможность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переноса виртуального опыта в реальную жизнь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Admin\Рабочий стол\Копия Рабочий стол октябрь\схема игровой интернет компьютерной зависимости  15 тыс изображений найдено в Яндекс.Картинках_files\i_07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14818"/>
            <a:ext cx="3019425" cy="1809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Интернет-зависимость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32913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Интернет-зависимость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addiction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сетеголизм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«нехимическая зависимость от пользования Интернетом, сопровождающаяся социальной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дезадаптацией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психологическими изменениями личности.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Виды Интернет - зависимости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Пристрастие к виртуальному общению и виртуальным знакомствам;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перегрузка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(навязчивый web-серфинг);</a:t>
            </a:r>
          </a:p>
          <a:p>
            <a:pPr algn="just">
              <a:lnSpc>
                <a:spcPct val="150000"/>
              </a:lnSpc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Киберсексуальная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зависимость;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Навязчивая финансовая потребность 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зависимость.</a:t>
            </a:r>
          </a:p>
          <a:p>
            <a:endParaRPr lang="ru-RU" sz="2000" dirty="0"/>
          </a:p>
        </p:txBody>
      </p:sp>
      <p:pic>
        <p:nvPicPr>
          <p:cNvPr id="6" name="Picture 2" descr="C:\Documents and Settings\Admin\Рабочий стол\Копия Рабочий стол октябрь\схема игровой интернет компьютерной зависимости  15 тыс изображений найдено в Яндекс.Картинках_files\i_03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912753"/>
            <a:ext cx="3205168" cy="23975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amp;Dcy;&amp;iecy;&amp;tcy;&amp;icy; &amp;ncy;&amp;acy; &amp;dcy;&amp;icy;&amp;vcy;&amp;acy;&amp;ncy;&amp;iecy; &amp;scy; &amp;pcy;&amp;lcy;&amp;acy;&amp;ncy;&amp;shcy;&amp;iecy;&amp;tcy;&amp;acy;&amp;mcy;&amp;icy; &amp;icy; &amp;scy;&amp;mcy;&amp;acy;&amp;rcy;&amp;tcy;&amp;fcy;&amp;ocy;&amp;ncy;&amp;ocy;&amp;m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3921764"/>
            <a:ext cx="4479928" cy="290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3"/>
            <a:ext cx="8229600" cy="378621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Информационная  </a:t>
            </a:r>
            <a:r>
              <a:rPr lang="ru-RU" i="1" dirty="0">
                <a:solidFill>
                  <a:srgbClr val="7030A0"/>
                </a:solidFill>
              </a:rPr>
              <a:t>безопасность детей</a:t>
            </a:r>
            <a:r>
              <a:rPr lang="ru-RU" dirty="0">
                <a:solidFill>
                  <a:srgbClr val="7030A0"/>
                </a:solidFill>
              </a:rPr>
              <a:t> – это состояние защищенности детей, при котором отсутствует риск, связанный с причинением информацией, в том числе распространяемой в сети Интернет, вреда их здоровью, физическому, психическому, духовному и нравственному развитию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7030A0"/>
                </a:solidFill>
              </a:rPr>
              <a:t>В </a:t>
            </a:r>
            <a:r>
              <a:rPr lang="ru-RU" sz="4000" dirty="0">
                <a:solidFill>
                  <a:srgbClr val="7030A0"/>
                </a:solidFill>
              </a:rPr>
              <a:t>целях защиты подрастающего поколения необходима: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обучения основам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медиабезопасности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в школах;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разработка инструментов, позволяющих создавать защищенные области Интернета, проникновение внутрь которых или выход из них были бы невозможны без авторизации;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системы, которая позволит взрослым контролировать мобильные и прочие устройства из личного кабинета от количества времени, проводимого в Интернете, до определения географического местоположения ребенка и экстренной связи с ним.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Социально-педагогическая профилактика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Социально-педагогическая профилактика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система мер социального воспитания, направленных на создание оптимальной ситуации развития детей и подростков и способствующих проявлению различных видов его активности.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социально-педагогической профилактики состоит в разработке комплекса предупредительных мер, связанных с устранением внешних причин, факторов и условий, вызывающих те или иные недостатки в развитии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1"/>
            <a:ext cx="8072494" cy="4714907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Первичная профилактика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компьютерной зависимости направлена на улучшение психической адаптации учеников, их межличностных отношений, на ознакомление с признаками развития компьютерной зависимости и возможными ее последствиями.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Вторичная профилактика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основана на познании явления компьютерной зависимости, его причин, признаков, последствий, и направлена на предупреждение развития данного явления у детей.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Технологии первичной профилактики компьютерной зависимости при работе с детьми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857365"/>
          <a:ext cx="7643866" cy="448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37446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7030A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Технологии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7030A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Характеристика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25064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 Информационные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публикации;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телефон доверия;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психологическая   служба;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социальная поддержка;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6462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Образовательные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просветительские программы;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обучающие программы для учащихся школ, лицеев и колледжей;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6462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 Занятости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клубная   работа;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дополнительное обучение;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 временное   трудоустройство;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6048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 Религиозные               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—культура религиозных чувств, осознание высшей духовной и моральной силы.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14393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Технологии вторичной профилактики компьютерной зависимости </a:t>
            </a:r>
          </a:p>
          <a:p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Беседы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явлении компьютерной зависимости;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Круглые столы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(«Компьютерная зависимость: сущность и решения», «Проблемы компьютерной зависимости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игромании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«Страдания от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кибермании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 т.д.)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Классные часы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(«Зависимость от компьютерных игр», «Компьютер в жизни школьника», «Подсевшие на игру» и т.д.)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Кинотерапия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IE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«Виртуальная агрессия», «На игре» и т.д.).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Технологии профилактики компьютерной зависимости при работе с родителями</a:t>
            </a:r>
          </a:p>
          <a:p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85926"/>
            <a:ext cx="8286808" cy="357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   Образовательные: 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обучающие программы по проблеме чрезмерного использования компьютера и Интернета;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программы обучения педагогов, психологов, социальных работников и социальных педагогов, работников компьютерных клубов;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информирование о гигиенических нормах и правилах (суточная нагрузка, возрастные нормы) работы с компьютером;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уроков компьютерной грамотности.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072494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ts val="800"/>
              </a:spcBef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   Коррекции семейных отношений:                          </a:t>
            </a:r>
          </a:p>
          <a:p>
            <a:pPr marL="457200" indent="-457200" eaLnBrk="0" hangingPunct="0">
              <a:lnSpc>
                <a:spcPct val="15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гармоничных взаимоотношений, способствующих полноценному воспитанию ребенка;</a:t>
            </a:r>
          </a:p>
          <a:p>
            <a:pPr marL="457200" indent="-457200" eaLnBrk="0" hangingPunct="0">
              <a:lnSpc>
                <a:spcPct val="15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 доверительных отношений между родителями и детьми, эмоциональной поддержки, психологической защиты;</a:t>
            </a:r>
          </a:p>
          <a:p>
            <a:pPr marL="457200" indent="-457200" eaLnBrk="0" hangingPunct="0">
              <a:lnSpc>
                <a:spcPct val="15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о стилях воспитания и их особенностях, коррекция стиля воспитания;</a:t>
            </a:r>
          </a:p>
          <a:p>
            <a:pPr marL="457200" indent="-457200" eaLnBrk="0" hangingPunct="0">
              <a:lnSpc>
                <a:spcPct val="150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общих интересов всех членов семьи, традиций семьи, создание условий для совместной деятельности, досуга.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357189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Предмет изучения данной выпускной квалификационной работы - игровая зависимость и </a:t>
            </a:r>
            <a:r>
              <a:rPr lang="ru-RU" dirty="0" err="1" smtClean="0">
                <a:solidFill>
                  <a:srgbClr val="7030A0"/>
                </a:solidFill>
              </a:rPr>
              <a:t>медиазависимость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объект – профилактика игровой и </a:t>
            </a:r>
            <a:r>
              <a:rPr lang="ru-RU" dirty="0" err="1" smtClean="0">
                <a:solidFill>
                  <a:srgbClr val="7030A0"/>
                </a:solidFill>
              </a:rPr>
              <a:t>медиазависимости</a:t>
            </a:r>
            <a:r>
              <a:rPr lang="ru-RU" dirty="0" smtClean="0">
                <a:solidFill>
                  <a:srgbClr val="7030A0"/>
                </a:solidFill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2" descr="C:\Users\Аленушка\Desktop\картинки\serv_parents_sm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29000"/>
            <a:ext cx="3267075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86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Воспитание компьютерной культуры, самовоспитание пользователей - вот противоядие Интернет – зависимости</a:t>
            </a:r>
            <a:endParaRPr lang="en-US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endParaRPr lang="ru-RU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http://www.volynnews.com/files/news/2011/03-04/21781-1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14818"/>
            <a:ext cx="2714644" cy="2271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3116"/>
            <a:ext cx="7286676" cy="2500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Целями исследования работы являются рассмотрение признаков и причин компьютерной и </a:t>
            </a:r>
            <a:r>
              <a:rPr lang="ru-RU" dirty="0" err="1" smtClean="0">
                <a:solidFill>
                  <a:srgbClr val="7030A0"/>
                </a:solidFill>
              </a:rPr>
              <a:t>медиазависимости</a:t>
            </a:r>
            <a:r>
              <a:rPr lang="ru-RU" dirty="0" smtClean="0">
                <a:solidFill>
                  <a:srgbClr val="7030A0"/>
                </a:solidFill>
              </a:rPr>
              <a:t>  у подростков, предложение путей решения проблемы, 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подготовка материалов для составления программы профилактики игровой и </a:t>
            </a:r>
            <a:r>
              <a:rPr lang="ru-RU" dirty="0" err="1" smtClean="0">
                <a:solidFill>
                  <a:srgbClr val="7030A0"/>
                </a:solidFill>
              </a:rPr>
              <a:t>медиазависимости</a:t>
            </a:r>
            <a:r>
              <a:rPr lang="ru-RU" dirty="0" smtClean="0">
                <a:solidFill>
                  <a:srgbClr val="7030A0"/>
                </a:solidFill>
              </a:rPr>
              <a:t> несовершеннолетних.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857752" y="1428736"/>
            <a:ext cx="2857520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1428736"/>
            <a:ext cx="3000396" cy="857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428604"/>
            <a:ext cx="6072230" cy="7143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Компьютерная зависимость</a:t>
            </a:r>
            <a:b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Интернет-зависимость       Компьютерные игры</a:t>
            </a:r>
            <a:b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сетеголизм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              (</a:t>
            </a:r>
            <a:r>
              <a:rPr lang="ru-RU" sz="2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кибераддикция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496"/>
            <a:ext cx="8643998" cy="371477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6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Компьютерная зависимость - </a:t>
            </a:r>
            <a:r>
              <a:rPr lang="ru-RU" sz="6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патологическое пристрастие человека к работе или проведению времени за компьютером.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6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Компьютерная зависимость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является одной из разновидностей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поведения и характеризуется стремлением уйти от повседневности методом трансформации собственного эмоционально-психического настроения. </a:t>
            </a:r>
            <a:endParaRPr lang="ru-RU" sz="6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893207" y="1035827"/>
            <a:ext cx="500066" cy="42862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29256" y="1000108"/>
            <a:ext cx="642942" cy="50006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Причины </a:t>
            </a:r>
            <a:r>
              <a:rPr lang="ru-RU" sz="4000" dirty="0">
                <a:solidFill>
                  <a:srgbClr val="7030A0"/>
                </a:solidFill>
              </a:rPr>
              <a:t>возникновения компьютерной </a:t>
            </a:r>
            <a:r>
              <a:rPr lang="ru-RU" sz="4000" dirty="0" smtClean="0">
                <a:solidFill>
                  <a:srgbClr val="7030A0"/>
                </a:solidFill>
              </a:rPr>
              <a:t>зависимости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общения и взаимопонимания с родителями, сверстниками и значимыми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людьми;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заниженная или завышенная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самооценка;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неуверенность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себе, в своих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силах;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недовольство своей внешностью (особенно если есть какие-то отклонения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увлечений, хобби;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манера общения в семье,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Зависимость от компьютерных игр </a:t>
            </a:r>
            <a:r>
              <a:rPr lang="ru-RU" sz="2800" dirty="0" smtClean="0">
                <a:solidFill>
                  <a:srgbClr val="7030A0"/>
                </a:solidFill>
              </a:rPr>
              <a:t>– новый вид психологической зависимости, при которой компьютерная игра становится ведущей потребностью человека</a:t>
            </a:r>
            <a:endParaRPr lang="ru-RU" sz="2800" dirty="0"/>
          </a:p>
        </p:txBody>
      </p:sp>
      <p:pic>
        <p:nvPicPr>
          <p:cNvPr id="5122" name="Picture 2" descr="C:\Documents and Settings\Admin\Рабочий стол\Копия Рабочий стол октябрь\схема игровой интернет компьютерной зависимости  15 тыс изображений найдено в Яндекс.Картинках_files\IT_spesialist_b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85992"/>
            <a:ext cx="5715000" cy="4076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Актуальность данной проблемы для детей среднего школьного возраста вызвана тем, что  в этот период подростки не имеют устойчивой системы оценочных суждений, нравственных идеалов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 algn="just">
              <a:lnSpc>
                <a:spcPct val="150000"/>
              </a:lnSpc>
              <a:spcBef>
                <a:spcPts val="5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Компьютерные игры 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дают им возможность уйти от реальности, реализовать свои желания, почувствовать себя значимым, сильным, вооруженным, испытать какие-то новые эмоции. </a:t>
            </a:r>
          </a:p>
          <a:p>
            <a:pPr algn="just">
              <a:lnSpc>
                <a:spcPct val="150000"/>
              </a:lnSpc>
              <a:spcBef>
                <a:spcPts val="5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55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В виртуальном мире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(при </a:t>
            </a:r>
            <a:r>
              <a:rPr lang="ru-RU" sz="2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играх) можно запросто поменять возраст, пол, имя, внешность и биографию.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Ребенка </a:t>
            </a:r>
            <a:r>
              <a:rPr lang="ru-RU" b="1" dirty="0">
                <a:solidFill>
                  <a:srgbClr val="002060"/>
                </a:solidFill>
              </a:rPr>
              <a:t>привлекает в игре: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собственного (интимного) мира, в который нет доступа никому, кроме него самого;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ответственности;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реалистичность процессов и полное абстрагирование от окружающего мира;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исправить любую ошибку путем многократных попыток;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самостоятельно принимать (любые) в рамках игры решения, вне зависимости от того к чему они могут привести.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Стадии </a:t>
            </a:r>
            <a:r>
              <a:rPr lang="ru-RU" sz="3600" dirty="0">
                <a:solidFill>
                  <a:srgbClr val="002060"/>
                </a:solidFill>
              </a:rPr>
              <a:t>развития психологической зависимости от компьютерных игр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Стадия легкой </a:t>
            </a:r>
            <a:r>
              <a:rPr lang="ru-RU" dirty="0" smtClean="0"/>
              <a:t>увлеченности </a:t>
            </a:r>
            <a:r>
              <a:rPr lang="ru-RU" sz="2000" dirty="0" smtClean="0"/>
              <a:t>(игра </a:t>
            </a:r>
            <a:r>
              <a:rPr lang="ru-RU" sz="2000" dirty="0"/>
              <a:t>не является значимой ценностью для </a:t>
            </a:r>
            <a:r>
              <a:rPr lang="ru-RU" sz="2000" dirty="0" smtClean="0"/>
              <a:t>человека).</a:t>
            </a:r>
            <a:endParaRPr lang="ru-RU" sz="2000" dirty="0"/>
          </a:p>
          <a:p>
            <a:r>
              <a:rPr lang="ru-RU" dirty="0" smtClean="0"/>
              <a:t>2</a:t>
            </a:r>
            <a:r>
              <a:rPr lang="ru-RU" dirty="0"/>
              <a:t>. Стадия </a:t>
            </a:r>
            <a:r>
              <a:rPr lang="ru-RU" dirty="0" smtClean="0"/>
              <a:t>увлеченности </a:t>
            </a:r>
            <a:r>
              <a:rPr lang="ru-RU" sz="2000" dirty="0" smtClean="0"/>
              <a:t>(игра </a:t>
            </a:r>
            <a:r>
              <a:rPr lang="ru-RU" sz="2000" dirty="0"/>
              <a:t>в компьютерные игры на этом этапе принимает систематический </a:t>
            </a:r>
            <a:r>
              <a:rPr lang="ru-RU" sz="2000" dirty="0" smtClean="0"/>
              <a:t>характер).</a:t>
            </a:r>
          </a:p>
          <a:p>
            <a:r>
              <a:rPr lang="ru-RU" dirty="0"/>
              <a:t>3. Стадия </a:t>
            </a:r>
            <a:r>
              <a:rPr lang="ru-RU" dirty="0" smtClean="0"/>
              <a:t>зависимости </a:t>
            </a:r>
            <a:r>
              <a:rPr lang="ru-RU" sz="2000" dirty="0" smtClean="0"/>
              <a:t>(нарушается </a:t>
            </a:r>
            <a:r>
              <a:rPr lang="ru-RU" sz="2000" dirty="0"/>
              <a:t>основная функция психики — она начинает отражать не воздействие объективного мира, а виртуальную </a:t>
            </a:r>
            <a:r>
              <a:rPr lang="ru-RU" sz="2000" dirty="0" smtClean="0"/>
              <a:t>реальность).</a:t>
            </a:r>
          </a:p>
          <a:p>
            <a:r>
              <a:rPr lang="ru-RU" dirty="0"/>
              <a:t>4. Стадия </a:t>
            </a:r>
            <a:r>
              <a:rPr lang="ru-RU" dirty="0" smtClean="0"/>
              <a:t>привязанности </a:t>
            </a:r>
            <a:r>
              <a:rPr lang="ru-RU" sz="2200" dirty="0" smtClean="0"/>
              <a:t>(</a:t>
            </a:r>
            <a:r>
              <a:rPr lang="ru-RU" sz="2200" dirty="0"/>
              <a:t>человек «держит дистанцию» с компьютером, однако полностью оторваться от психологической привязанности к компьютерным играм не </a:t>
            </a:r>
            <a:r>
              <a:rPr lang="ru-RU" sz="2200" dirty="0" smtClean="0"/>
              <a:t>может)</a:t>
            </a:r>
            <a:endParaRPr lang="ru-RU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917</Words>
  <Application>Microsoft Office PowerPoint</Application>
  <PresentationFormat>Экран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«Профилактика игровой и медиазависимости обучающихся»   </vt:lpstr>
      <vt:lpstr>Презентация PowerPoint</vt:lpstr>
      <vt:lpstr>Презентация PowerPoint</vt:lpstr>
      <vt:lpstr>Компьютерная зависимость  Интернет-зависимость       Компьютерные игры (сетеголизм)               (кибераддикция)    </vt:lpstr>
      <vt:lpstr>  Причины возникновения компьютерной зависимости  </vt:lpstr>
      <vt:lpstr>  .</vt:lpstr>
      <vt:lpstr> Актуальность данной проблемы для детей среднего школьного возраста вызвана тем, что  в этот период подростки не имеют устойчивой системы оценочных суждений, нравственных идеалов.</vt:lpstr>
      <vt:lpstr> Ребенка привлекает в игре: </vt:lpstr>
      <vt:lpstr>Стадии развития психологической зависимости от компьютерных игр</vt:lpstr>
      <vt:lpstr>Презентация PowerPoint</vt:lpstr>
      <vt:lpstr>Интернет-зависимость</vt:lpstr>
      <vt:lpstr>Презентация PowerPoint</vt:lpstr>
      <vt:lpstr> В целях защиты подрастающего поколения необходима: </vt:lpstr>
      <vt:lpstr>Социально-педагогическая профилактика</vt:lpstr>
      <vt:lpstr>Презентация PowerPoint</vt:lpstr>
      <vt:lpstr>Технологии первичной профилактики компьютерной зависимости при работе с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«Профилактика игровой и медиазависимости обучающихся»   </dc:title>
  <dc:creator>Admin</dc:creator>
  <cp:lastModifiedBy>Админ</cp:lastModifiedBy>
  <cp:revision>30</cp:revision>
  <dcterms:created xsi:type="dcterms:W3CDTF">2015-12-23T20:24:09Z</dcterms:created>
  <dcterms:modified xsi:type="dcterms:W3CDTF">2017-12-19T14:59:27Z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199303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